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92" r:id="rId5"/>
    <p:sldId id="293" r:id="rId6"/>
    <p:sldId id="283" r:id="rId7"/>
    <p:sldId id="291" r:id="rId8"/>
    <p:sldId id="298" r:id="rId9"/>
    <p:sldId id="297" r:id="rId10"/>
    <p:sldId id="299" r:id="rId11"/>
    <p:sldId id="300" r:id="rId12"/>
    <p:sldId id="284" r:id="rId13"/>
    <p:sldId id="294" r:id="rId14"/>
    <p:sldId id="296" r:id="rId1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3F"/>
    <a:srgbClr val="3D503F"/>
    <a:srgbClr val="31605A"/>
    <a:srgbClr val="32F5F5"/>
    <a:srgbClr val="381E19"/>
    <a:srgbClr val="562614"/>
    <a:srgbClr val="3A180C"/>
    <a:srgbClr val="4D3924"/>
    <a:srgbClr val="664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8DD750-E9C8-498E-B02F-A465CB2BB798}" type="datetime1">
              <a:rPr lang="ru-RU" smtClean="0"/>
              <a:t>04.10.2020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7C6E7-B645-4B70-AC63-7A575D94CEB1}" type="datetime1">
              <a:rPr lang="ru-RU" smtClean="0"/>
              <a:pPr/>
              <a:t>04.10.2020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300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387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724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92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4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8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03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26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36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42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92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33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=""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с благодар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=""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=""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Номер телефона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=""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=""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Веб-сайт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Текст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=""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-фотография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 5">
            <a:extLst>
              <a:ext uri="{FF2B5EF4-FFF2-40B4-BE49-F238E27FC236}">
                <a16:creationId xmlns=""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 5">
            <a:extLst>
              <a:ext uri="{FF2B5EF4-FFF2-40B4-BE49-F238E27FC236}">
                <a16:creationId xmlns=""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3" name="Полилиния 5">
            <a:extLst>
              <a:ext uri="{FF2B5EF4-FFF2-40B4-BE49-F238E27FC236}">
                <a16:creationId xmlns=""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4" name="Полилиния 5">
            <a:extLst>
              <a:ext uri="{FF2B5EF4-FFF2-40B4-BE49-F238E27FC236}">
                <a16:creationId xmlns=""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15" name="Полилиния 5">
            <a:extLst>
              <a:ext uri="{FF2B5EF4-FFF2-40B4-BE49-F238E27FC236}">
                <a16:creationId xmlns=""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3" name="Сравнение слева — заполнитель 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Сравнение слева — заполнитель 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 dirty="0"/>
              <a:t>Введите 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: Скругленные углы 24">
            <a:extLst>
              <a:ext uri="{FF2B5EF4-FFF2-40B4-BE49-F238E27FC236}">
                <a16:creationId xmlns=""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mitry-mishchuk/NasaChallengeVirtualPlanetaryExploration" TargetMode="External"/><Relationship Id="rId4" Type="http://schemas.openxmlformats.org/officeDocument/2006/relationships/hyperlink" Target="https://nasa3d.arc.nasa.gov/models#C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18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22"/>
            <a:ext cx="10655455" cy="5898555"/>
          </a:xfrm>
        </p:spPr>
      </p:pic>
      <p:sp>
        <p:nvSpPr>
          <p:cNvPr id="25" name="Надпись 24" descr="Акцент слайда для поля заголовка">
            <a:extLst>
              <a:ext uri="{FF2B5EF4-FFF2-40B4-BE49-F238E27FC236}">
                <a16:creationId xmlns=""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rgbClr val="562614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949073" cy="2514635"/>
          </a:xfrm>
          <a:solidFill>
            <a:srgbClr val="3A180C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r>
              <a:rPr lang="en-US" sz="5000" dirty="0"/>
              <a:t>Universal </a:t>
            </a:r>
            <a:r>
              <a:rPr lang="en-US" sz="5000" dirty="0" smtClean="0"/>
              <a:t>systems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202130"/>
            <a:ext cx="4000500" cy="1263721"/>
          </a:xfrm>
        </p:spPr>
        <p:txBody>
          <a:bodyPr rtlCol="0"/>
          <a:lstStyle/>
          <a:p>
            <a:r>
              <a:rPr lang="en-US" dirty="0"/>
              <a:t>Making space exploration easier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r>
              <a:rPr lang="en-US" b="1" dirty="0" smtClean="0"/>
              <a:t>Team: KNUCA </a:t>
            </a:r>
            <a:r>
              <a:rPr lang="en-US" b="1" dirty="0"/>
              <a:t>Mechanics </a:t>
            </a:r>
            <a:r>
              <a:rPr lang="en-US" b="1" dirty="0" smtClean="0"/>
              <a:t>NASA</a:t>
            </a:r>
            <a:endParaRPr lang="ru-RU" b="1" dirty="0" smtClean="0"/>
          </a:p>
        </p:txBody>
      </p:sp>
      <p:sp>
        <p:nvSpPr>
          <p:cNvPr id="20" name="Равнобедренный треугольник 19" descr="Тень на слайде для поля заголовка">
            <a:extLst>
              <a:ext uri="{FF2B5EF4-FFF2-40B4-BE49-F238E27FC236}">
                <a16:creationId xmlns=""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1026" name="Рисунок 1" descr="КНУБ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/>
          <a:stretch>
            <a:fillRect/>
          </a:stretch>
        </p:blipFill>
        <p:spPr bwMode="auto">
          <a:xfrm>
            <a:off x="9817760" y="130596"/>
            <a:ext cx="2374240" cy="237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9637160" y="3719245"/>
            <a:ext cx="2363056" cy="19100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Dmitriy </a:t>
            </a:r>
            <a:r>
              <a:rPr lang="en-US" b="1" dirty="0" err="1" smtClean="0">
                <a:solidFill>
                  <a:schemeClr val="tx1"/>
                </a:solidFill>
              </a:rPr>
              <a:t>Mishchuk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mischuk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>
                <a:solidFill>
                  <a:schemeClr val="tx1"/>
                </a:solidFill>
              </a:rPr>
              <a:t>do</a:t>
            </a:r>
            <a:r>
              <a:rPr lang="uk-UA" sz="1400" dirty="0">
                <a:solidFill>
                  <a:schemeClr val="tx1"/>
                </a:solidFill>
              </a:rPr>
              <a:t>@</a:t>
            </a:r>
            <a:r>
              <a:rPr lang="en-US" sz="1400" dirty="0" err="1">
                <a:solidFill>
                  <a:schemeClr val="tx1"/>
                </a:solidFill>
              </a:rPr>
              <a:t>knuba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edu</a:t>
            </a:r>
            <a:r>
              <a:rPr lang="uk-UA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ua</a:t>
            </a:r>
            <a:endParaRPr lang="en-US" sz="1400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Yuvgeniy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Mishchuk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mischuk.ieo@knuba.edu.ua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b="1" dirty="0"/>
              <a:t>How We Developed This Project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7999"/>
            <a:ext cx="9051247" cy="1303429"/>
          </a:xfrm>
        </p:spPr>
        <p:txBody>
          <a:bodyPr rtlCol="0"/>
          <a:lstStyle/>
          <a:p>
            <a:r>
              <a:rPr lang="ru-RU" dirty="0"/>
              <a:t>Нас вдохновили описание космических миссий </a:t>
            </a:r>
            <a:r>
              <a:rPr lang="ru-RU" dirty="0" err="1" smtClean="0"/>
              <a:t>Аполло</a:t>
            </a:r>
            <a:r>
              <a:rPr lang="ru-RU" dirty="0" smtClean="0"/>
              <a:t> </a:t>
            </a:r>
            <a:r>
              <a:rPr lang="ru-RU" dirty="0"/>
              <a:t>которые мы нашли на сайте НАСА. Было интересно почитать и посмотреть фотографии. Основная наша идея это создание универсального и дешевого рабочего оборудования для космонавтов. Помимо стрелы которую мы представили хотим также представить универсальный рабочий инструмент дрель-пила-привод.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88" y="2529316"/>
            <a:ext cx="5807467" cy="386959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35" y="2524862"/>
            <a:ext cx="2754096" cy="38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5907155" cy="1088575"/>
          </a:xfrm>
        </p:spPr>
        <p:txBody>
          <a:bodyPr rtlCol="0"/>
          <a:lstStyle/>
          <a:p>
            <a:r>
              <a:rPr lang="en-US" b="1" dirty="0">
                <a:solidFill>
                  <a:schemeClr val="tx1"/>
                </a:solidFill>
              </a:rPr>
              <a:t>How We Used Space Agency Data in This Project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25" y="-53385"/>
            <a:ext cx="5295975" cy="69113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18983" y="1374932"/>
            <a:ext cx="573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использовали </a:t>
            </a:r>
            <a:r>
              <a:rPr lang="ru-RU" dirty="0" smtClean="0"/>
              <a:t>данные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dirty="0" smtClean="0"/>
              <a:t>https</a:t>
            </a:r>
            <a:r>
              <a:rPr lang="ru-RU" dirty="0"/>
              <a:t>://curator.jsc.nasa.gov/lunar/catalogs/other/jsc23454toolcatalog.pdf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nasa3d.arc.nasa.gov/models#C</a:t>
            </a:r>
            <a:endParaRPr lang="en-US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359340" y="2618468"/>
            <a:ext cx="2611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</a:rPr>
              <a:t>Project Demo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59340" y="3246450"/>
            <a:ext cx="5506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https://github.com/dmitry-mishchuk/NasaChallengeVirtualPlanetaryExploration</a:t>
            </a:r>
            <a:endParaRPr lang="uk-UA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32000" y="4602814"/>
            <a:ext cx="59071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ftp</a:t>
            </a:r>
            <a:r>
              <a:rPr lang="en-US" dirty="0"/>
              <a:t>://data.asc-csa.gc.ca/users/OpenData_DonneesOuvertes/pub/Lunar%20Exploration%20Analogue%20Deployment%20(LEAD)%20-%20Rover%20Data/</a:t>
            </a:r>
          </a:p>
          <a:p>
            <a:r>
              <a:rPr lang="en-US" dirty="0"/>
              <a:t>https://nasa3d.arc.nasa.gov/models#C</a:t>
            </a:r>
          </a:p>
          <a:p>
            <a:r>
              <a:rPr lang="en-US" dirty="0"/>
              <a:t>https://curator.jsc.nasa.gov/lunar/catalogs/other/jsc23454toolcatalog.pdf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359340" y="3955410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</a:rPr>
              <a:t>Data &amp; Resources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">
            <a:extLst>
              <a:ext uri="{FF2B5EF4-FFF2-40B4-BE49-F238E27FC236}">
                <a16:creationId xmlns=""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Надпись 37" descr="Акцент для блока заголовка">
            <a:extLst>
              <a:ext uri="{FF2B5EF4-FFF2-40B4-BE49-F238E27FC236}">
                <a16:creationId xmlns=""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5" name="Равнобедренный треугольник 34" descr="Тень для блока заголовка">
            <a:extLst>
              <a:ext uri="{FF2B5EF4-FFF2-40B4-BE49-F238E27FC236}">
                <a16:creationId xmlns=""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2" name="Полилиния 5" descr="Сплошной контрастный блок">
            <a:extLst>
              <a:ext uri="{FF2B5EF4-FFF2-40B4-BE49-F238E27FC236}">
                <a16:creationId xmlns=""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3" name="Полилиния 5" descr="Пустой контрастный блок">
            <a:extLst>
              <a:ext uri="{FF2B5EF4-FFF2-40B4-BE49-F238E27FC236}">
                <a16:creationId xmlns=""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20" name="Заголовок 19">
            <a:extLst>
              <a:ext uri="{FF2B5EF4-FFF2-40B4-BE49-F238E27FC236}">
                <a16:creationId xmlns=""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834640"/>
            <a:ext cx="4459766" cy="3208034"/>
          </a:xfrm>
          <a:solidFill>
            <a:srgbClr val="292A3F"/>
          </a:solidFill>
        </p:spPr>
        <p:txBody>
          <a:bodyPr rtlCol="0"/>
          <a:lstStyle/>
          <a:p>
            <a:pPr rtl="0"/>
            <a:r>
              <a:rPr lang="en-US" dirty="0" smtClean="0"/>
              <a:t>Thanks</a:t>
            </a:r>
            <a:r>
              <a:rPr lang="ru-RU" dirty="0" smtClean="0"/>
              <a:t>!</a:t>
            </a:r>
            <a:endParaRPr lang="ru-RU" dirty="0"/>
          </a:p>
        </p:txBody>
      </p:sp>
      <p:pic>
        <p:nvPicPr>
          <p:cNvPr id="8" name="Графический объект 7" descr="Пользователь" title="Значок — имя докладчика">
            <a:extLst>
              <a:ext uri="{FF2B5EF4-FFF2-40B4-BE49-F238E27FC236}">
                <a16:creationId xmlns=""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r>
              <a:rPr lang="en-US" sz="1800" b="1" dirty="0">
                <a:solidFill>
                  <a:schemeClr val="bg1"/>
                </a:solidFill>
              </a:rPr>
              <a:t>Dmitriy </a:t>
            </a:r>
            <a:r>
              <a:rPr lang="en-US" sz="1800" b="1" dirty="0" err="1">
                <a:solidFill>
                  <a:schemeClr val="bg1"/>
                </a:solidFill>
              </a:rPr>
              <a:t>Mishchuk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9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=""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en-US" sz="1800" dirty="0" err="1">
                <a:solidFill>
                  <a:schemeClr val="bg1"/>
                </a:solidFill>
              </a:rPr>
              <a:t>mischuk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>
                <a:solidFill>
                  <a:schemeClr val="bg1"/>
                </a:solidFill>
              </a:rPr>
              <a:t>do</a:t>
            </a:r>
            <a:r>
              <a:rPr lang="uk-UA" sz="1800" dirty="0">
                <a:solidFill>
                  <a:schemeClr val="bg1"/>
                </a:solidFill>
              </a:rPr>
              <a:t>@</a:t>
            </a:r>
            <a:r>
              <a:rPr lang="en-US" sz="1800" dirty="0" err="1">
                <a:solidFill>
                  <a:schemeClr val="bg1"/>
                </a:solidFill>
              </a:rPr>
              <a:t>knuba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 err="1">
                <a:solidFill>
                  <a:schemeClr val="bg1"/>
                </a:solidFill>
              </a:rPr>
              <a:t>edu</a:t>
            </a:r>
            <a:r>
              <a:rPr lang="uk-UA" sz="1800" dirty="0">
                <a:solidFill>
                  <a:schemeClr val="bg1"/>
                </a:solidFill>
              </a:rPr>
              <a:t>.</a:t>
            </a:r>
            <a:r>
              <a:rPr lang="en-US" sz="1800" dirty="0" err="1">
                <a:solidFill>
                  <a:schemeClr val="bg1"/>
                </a:solidFill>
              </a:rPr>
              <a:t>ua</a:t>
            </a:r>
            <a:endParaRPr lang="en-US" sz="1800" b="1" dirty="0">
              <a:solidFill>
                <a:schemeClr val="bg1"/>
              </a:solidFill>
            </a:endParaRPr>
          </a:p>
          <a:p>
            <a:pPr rtl="0"/>
            <a:endParaRPr lang="ru-RU" sz="1800" dirty="0"/>
          </a:p>
        </p:txBody>
      </p:sp>
      <p:pic>
        <p:nvPicPr>
          <p:cNvPr id="11" name="Графический объект 10" descr="Ссылка">
            <a:extLst>
              <a:ext uri="{FF2B5EF4-FFF2-40B4-BE49-F238E27FC236}">
                <a16:creationId xmlns=""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8285" y="5357187"/>
            <a:ext cx="244786" cy="244786"/>
          </a:xfrm>
          <a:prstGeom prst="rect">
            <a:avLst/>
          </a:prstGeom>
        </p:spPr>
      </p:pic>
      <p:sp>
        <p:nvSpPr>
          <p:cNvPr id="22" name="Текст 21">
            <a:extLst>
              <a:ext uri="{FF2B5EF4-FFF2-40B4-BE49-F238E27FC236}">
                <a16:creationId xmlns=""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34849" y="5313973"/>
            <a:ext cx="3521514" cy="288000"/>
          </a:xfrm>
        </p:spPr>
        <p:txBody>
          <a:bodyPr rtlCol="0"/>
          <a:lstStyle/>
          <a:p>
            <a:pPr rtl="0"/>
            <a:r>
              <a:rPr lang="ru-RU" sz="1800" dirty="0" err="1" smtClean="0"/>
              <a:t>www</a:t>
            </a:r>
            <a:r>
              <a:rPr lang="ru-RU" sz="1800" dirty="0" smtClean="0"/>
              <a:t>.</a:t>
            </a:r>
            <a:r>
              <a:rPr lang="en-US" sz="1800" dirty="0" err="1" smtClean="0"/>
              <a:t>knuba</a:t>
            </a:r>
            <a:r>
              <a:rPr lang="ru-RU" sz="1800" dirty="0" smtClean="0"/>
              <a:t>.</a:t>
            </a:r>
            <a:r>
              <a:rPr lang="en-US" sz="1800" dirty="0" smtClean="0"/>
              <a:t>edu.ua</a:t>
            </a:r>
            <a:endParaRPr lang="ru-RU" sz="18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8573" y="2971600"/>
            <a:ext cx="1068267" cy="380325"/>
          </a:xfrm>
          <a:prstGeom prst="rect">
            <a:avLst/>
          </a:prstGeom>
        </p:spPr>
      </p:pic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8508" y="4208500"/>
            <a:ext cx="3521514" cy="288000"/>
          </a:xfrm>
        </p:spPr>
        <p:txBody>
          <a:bodyPr rtlCol="0"/>
          <a:lstStyle/>
          <a:p>
            <a:r>
              <a:rPr lang="en-US" sz="1800" b="1" dirty="0" err="1">
                <a:solidFill>
                  <a:schemeClr val="bg1"/>
                </a:solidFill>
              </a:rPr>
              <a:t>Yuvgeniy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Mishchuk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21" name="Графический объект 7" descr="Пользователь" title="Значок — имя докладчика">
            <a:extLst>
              <a:ext uri="{FF2B5EF4-FFF2-40B4-BE49-F238E27FC236}">
                <a16:creationId xmlns=""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843" y="4237813"/>
            <a:ext cx="218900" cy="218900"/>
          </a:xfrm>
          <a:prstGeom prst="rect">
            <a:avLst/>
          </a:prstGeom>
        </p:spPr>
      </p:pic>
      <p:sp>
        <p:nvSpPr>
          <p:cNvPr id="23" name="Текст 5">
            <a:extLst>
              <a:ext uri="{FF2B5EF4-FFF2-40B4-BE49-F238E27FC236}">
                <a16:creationId xmlns=""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941161"/>
            <a:ext cx="3521514" cy="288000"/>
          </a:xfrm>
        </p:spPr>
        <p:txBody>
          <a:bodyPr rtlCol="0"/>
          <a:lstStyle/>
          <a:p>
            <a:r>
              <a:rPr lang="en-US" sz="1800" dirty="0">
                <a:solidFill>
                  <a:schemeClr val="bg1"/>
                </a:solidFill>
              </a:rPr>
              <a:t>mischuk.ieo@knuba.edu.ua</a:t>
            </a:r>
            <a:endParaRPr lang="en-US" sz="1800" b="1" dirty="0">
              <a:solidFill>
                <a:schemeClr val="bg1"/>
              </a:solidFill>
            </a:endParaRPr>
          </a:p>
          <a:p>
            <a:pPr rtl="0"/>
            <a:endParaRPr lang="ru-RU" sz="1800" dirty="0"/>
          </a:p>
        </p:txBody>
      </p:sp>
      <p:pic>
        <p:nvPicPr>
          <p:cNvPr id="24" name="Графический объект 8" descr="Конверт" title="Значок — адрес электронной почты докладчика">
            <a:extLst>
              <a:ext uri="{FF2B5EF4-FFF2-40B4-BE49-F238E27FC236}">
                <a16:creationId xmlns=""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7211" y="4983637"/>
            <a:ext cx="218900" cy="218900"/>
          </a:xfrm>
          <a:prstGeom prst="rect">
            <a:avLst/>
          </a:prstGeom>
        </p:spPr>
      </p:pic>
      <p:pic>
        <p:nvPicPr>
          <p:cNvPr id="25" name="Рисунок 1" descr="КНУБА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"/>
          <a:stretch>
            <a:fillRect/>
          </a:stretch>
        </p:blipFill>
        <p:spPr bwMode="auto">
          <a:xfrm>
            <a:off x="9848583" y="130596"/>
            <a:ext cx="1886571" cy="188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685"/>
            <a:ext cx="8687356" cy="5791005"/>
          </a:xfrm>
        </p:spPr>
      </p:pic>
      <p:sp>
        <p:nvSpPr>
          <p:cNvPr id="24" name="Надпись 23" descr="Контрастный элемент для поля заголовка">
            <a:extLst>
              <a:ext uri="{FF2B5EF4-FFF2-40B4-BE49-F238E27FC236}">
                <a16:creationId xmlns=""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1068511"/>
            <a:ext cx="804898" cy="5000495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solidFill>
            <a:srgbClr val="381E19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8" name="Равнобедренный треугольник 17" descr="Тень для поля заголовка">
            <a:extLst>
              <a:ext uri="{FF2B5EF4-FFF2-40B4-BE49-F238E27FC236}">
                <a16:creationId xmlns=""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072" y="565079"/>
            <a:ext cx="4836987" cy="4989917"/>
          </a:xfrm>
          <a:solidFill>
            <a:srgbClr val="4D3924"/>
          </a:solidFill>
        </p:spPr>
        <p:txBody>
          <a:bodyPr rtlCol="0"/>
          <a:lstStyle/>
          <a:p>
            <a:pPr rtl="0"/>
            <a:r>
              <a:rPr lang="ru-RU" sz="5000" dirty="0" smtClean="0"/>
              <a:t>В будущем работа в космосе будет такой же обыденной как на Земле сейчас</a:t>
            </a:r>
            <a:endParaRPr lang="ru-RU" sz="50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5748" y="4058292"/>
            <a:ext cx="4272052" cy="1326507"/>
          </a:xfrm>
        </p:spPr>
        <p:txBody>
          <a:bodyPr rtlCol="0"/>
          <a:lstStyle/>
          <a:p>
            <a:pPr rtl="0"/>
            <a:r>
              <a:rPr lang="ru-RU" dirty="0" smtClean="0"/>
              <a:t>Мы предлагаем универсальные  инструменты для работы астронавтам в космосе при исследовании других планет и звезд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20"/>
            <a:ext cx="11795125" cy="6634757"/>
          </a:xfrm>
        </p:spPr>
      </p:pic>
      <p:sp>
        <p:nvSpPr>
          <p:cNvPr id="15" name="Полилиния 5" descr="Пустой контрастный элемент">
            <a:extLst>
              <a:ext uri="{FF2B5EF4-FFF2-40B4-BE49-F238E27FC236}">
                <a16:creationId xmlns=""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ru-RU" dirty="0"/>
          </a:p>
        </p:txBody>
      </p:sp>
      <p:sp>
        <p:nvSpPr>
          <p:cNvPr id="31" name="Надпись 30" descr="Акцент флага для заголовка">
            <a:extLst>
              <a:ext uri="{FF2B5EF4-FFF2-40B4-BE49-F238E27FC236}">
                <a16:creationId xmlns=""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solidFill>
            <a:srgbClr val="31605A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ru-RU" dirty="0"/>
          </a:p>
        </p:txBody>
      </p:sp>
      <p:sp>
        <p:nvSpPr>
          <p:cNvPr id="21" name="Равнобедренный треугольник 20" descr="Акцент тени для заголовка">
            <a:extLst>
              <a:ext uri="{FF2B5EF4-FFF2-40B4-BE49-F238E27FC236}">
                <a16:creationId xmlns=""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5096082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684962"/>
            <a:ext cx="4459766" cy="3380197"/>
          </a:xfrm>
          <a:solidFill>
            <a:srgbClr val="3D503F"/>
          </a:solidFill>
        </p:spPr>
        <p:txBody>
          <a:bodyPr rtlCol="0"/>
          <a:lstStyle/>
          <a:p>
            <a:pPr rtl="0"/>
            <a:r>
              <a:rPr lang="ru-RU" sz="5000" dirty="0" smtClean="0"/>
              <a:t>Универсальные системы и механизмы сделают исследования экономными</a:t>
            </a:r>
            <a:endParaRPr lang="ru-RU" sz="5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b="1" dirty="0" smtClean="0"/>
              <a:t>About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902993"/>
          </a:xfrm>
        </p:spPr>
        <p:txBody>
          <a:bodyPr rtlCol="0"/>
          <a:lstStyle/>
          <a:p>
            <a:pPr rtl="0"/>
            <a:r>
              <a:rPr lang="ru-RU" dirty="0" smtClean="0"/>
              <a:t>Мы инженеры и изобретатели из Киевского национального университета строительства и архитектуры.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2800" dirty="0" smtClean="0"/>
              <a:t>Направление которые мы предлагаем. </a:t>
            </a:r>
            <a:endParaRPr lang="ru-RU" sz="2800" dirty="0"/>
          </a:p>
          <a:p>
            <a:pPr rtl="0"/>
            <a:r>
              <a:rPr lang="ru-RU" dirty="0" smtClean="0"/>
              <a:t>Создание универсальных конструкций машин, которые будут многофункциональными и унифицированными. </a:t>
            </a:r>
            <a:endParaRPr lang="ru-RU" dirty="0"/>
          </a:p>
          <a:p>
            <a:pPr rtl="0"/>
            <a:r>
              <a:rPr lang="ru-RU" dirty="0" smtClean="0"/>
              <a:t>Разработка ручного рабочего инструмента для работе в космическом пространстве. </a:t>
            </a:r>
            <a:endParaRPr lang="ru-RU" dirty="0"/>
          </a:p>
          <a:p>
            <a:pPr rtl="0"/>
            <a:r>
              <a:rPr lang="ru-RU" dirty="0" smtClean="0"/>
              <a:t>Разработка рабочих органов для бурение и разрушения горных пород и материалов.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49" y="2063608"/>
            <a:ext cx="4904790" cy="3576037"/>
          </a:xfrm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b="1" dirty="0" smtClean="0"/>
              <a:t>1. </a:t>
            </a:r>
            <a:r>
              <a:rPr lang="en-US" b="1" dirty="0" smtClean="0"/>
              <a:t>JIB System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69645"/>
            <a:ext cx="5472000" cy="440656"/>
          </a:xfrm>
        </p:spPr>
        <p:txBody>
          <a:bodyPr rtlCol="0"/>
          <a:lstStyle/>
          <a:p>
            <a:r>
              <a:rPr lang="ru-RU" dirty="0"/>
              <a:t>Модульная грузоподъемная система .</a:t>
            </a:r>
          </a:p>
        </p:txBody>
      </p:sp>
      <p:sp>
        <p:nvSpPr>
          <p:cNvPr id="29" name="Объект 28">
            <a:extLst>
              <a:ext uri="{FF2B5EF4-FFF2-40B4-BE49-F238E27FC236}">
                <a16:creationId xmlns=""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9533" y="1826535"/>
            <a:ext cx="3826719" cy="4450708"/>
          </a:xfrm>
        </p:spPr>
        <p:txBody>
          <a:bodyPr rtlCol="0"/>
          <a:lstStyle/>
          <a:p>
            <a:pPr marL="0" indent="0" algn="just">
              <a:buNone/>
            </a:pPr>
            <a:r>
              <a:rPr lang="ru-RU" dirty="0"/>
              <a:t>Наше решение стрелы для грузоподъемной машины состоит в том, что мы предлагаем модульную </a:t>
            </a:r>
            <a:r>
              <a:rPr lang="ru-RU" dirty="0" smtClean="0"/>
              <a:t>систему, </a:t>
            </a:r>
            <a:r>
              <a:rPr lang="ru-RU" dirty="0"/>
              <a:t>которую можно будет использовать для разных целей. Основное назначение это рама </a:t>
            </a:r>
            <a:r>
              <a:rPr lang="ru-RU" dirty="0" smtClean="0"/>
              <a:t>крана, </a:t>
            </a:r>
            <a:r>
              <a:rPr lang="ru-RU" dirty="0"/>
              <a:t>который можно будет применять для перемещения грузов массой до 1оо кг в пересчете на земную силу тяжести. Также наша конструкция является модульной и ее можно будет использовать для постройки каркасов жилых </a:t>
            </a:r>
            <a:r>
              <a:rPr lang="ru-RU" dirty="0" smtClean="0"/>
              <a:t>или </a:t>
            </a:r>
            <a:r>
              <a:rPr lang="ru-RU" dirty="0"/>
              <a:t>нежилых отсеков и сооружений. Масса 2 метровой секции при этом не превышает 16 кг. Таким образом астронавт сможет с легкостью перемещать подобную конструкцию</a:t>
            </a:r>
            <a:r>
              <a:rPr lang="ru-RU" b="1" dirty="0"/>
              <a:t>.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91" y="1826535"/>
            <a:ext cx="7427975" cy="3535215"/>
          </a:xfrm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52170" y="570135"/>
            <a:ext cx="4274049" cy="857973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Секция стрелы состоит из алюминиевого профиля и листовой фермы общим весом 16 кг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5" name="Стрелка вниз 4"/>
          <p:cNvSpPr/>
          <p:nvPr/>
        </p:nvSpPr>
        <p:spPr>
          <a:xfrm>
            <a:off x="8167955" y="1428108"/>
            <a:ext cx="770562" cy="1243173"/>
          </a:xfrm>
          <a:prstGeom prst="downArrow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869951" y="5347851"/>
            <a:ext cx="3421293" cy="1114594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подъемный механизм на винтовой передаче грузоподъемностью 400 кг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7" name="Стрелка вверх 6"/>
          <p:cNvSpPr/>
          <p:nvPr/>
        </p:nvSpPr>
        <p:spPr>
          <a:xfrm>
            <a:off x="6020656" y="4005561"/>
            <a:ext cx="832206" cy="1356189"/>
          </a:xfrm>
          <a:prstGeom prst="upArrow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21725"/>
            <a:ext cx="3908977" cy="707109"/>
          </a:xfrm>
        </p:spPr>
        <p:txBody>
          <a:bodyPr rtlCol="0"/>
          <a:lstStyle/>
          <a:p>
            <a:r>
              <a:rPr lang="en-US" dirty="0" smtClean="0"/>
              <a:t>Strength calculation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460063"/>
            <a:ext cx="3790679" cy="1889312"/>
          </a:xfrm>
        </p:spPr>
        <p:txBody>
          <a:bodyPr rtlCol="0"/>
          <a:lstStyle/>
          <a:p>
            <a:r>
              <a:rPr lang="ru-RU" dirty="0"/>
              <a:t>Предварительно мы оценили </a:t>
            </a:r>
            <a:r>
              <a:rPr lang="ru-RU" dirty="0" smtClean="0"/>
              <a:t>технические параметры стреловой системы </a:t>
            </a:r>
            <a:r>
              <a:rPr lang="ru-RU" dirty="0"/>
              <a:t>в системе прочностного </a:t>
            </a:r>
            <a:r>
              <a:rPr lang="ru-RU" dirty="0" smtClean="0"/>
              <a:t>анализа методом конечных элементов.</a:t>
            </a:r>
          </a:p>
          <a:p>
            <a:r>
              <a:rPr lang="ru-RU" dirty="0" smtClean="0"/>
              <a:t>Нагрузка по расчетам внешней силой составила 1200 Н при вылете 2200 мм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77" y="333185"/>
            <a:ext cx="7386679" cy="3535215"/>
          </a:xfrm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1" y="3537678"/>
            <a:ext cx="6516194" cy="3139753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3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7324190" y="4387931"/>
            <a:ext cx="3247918" cy="1889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Так как конструкция является модульной мы предлагаем ее использовать для строительства каркасов жилых сооружений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7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b="1" dirty="0" smtClean="0"/>
              <a:t>2. </a:t>
            </a:r>
            <a:r>
              <a:rPr lang="en-US" b="1" dirty="0" smtClean="0"/>
              <a:t>Universal </a:t>
            </a:r>
            <a:r>
              <a:rPr lang="en-US" b="1" dirty="0" smtClean="0"/>
              <a:t>tool</a:t>
            </a:r>
            <a:r>
              <a:rPr lang="en-US" b="1" dirty="0"/>
              <a:t>s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9585502" cy="381682"/>
          </a:xfrm>
        </p:spPr>
        <p:txBody>
          <a:bodyPr rtlCol="0"/>
          <a:lstStyle/>
          <a:p>
            <a:pPr rtl="0"/>
            <a:r>
              <a:rPr lang="ru-RU" dirty="0" smtClean="0"/>
              <a:t>Мы предлагаем унифицированные инструменты с взаимозаменяемыми частями.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21" y="2345663"/>
            <a:ext cx="4025399" cy="2914706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9" y="2268324"/>
            <a:ext cx="3942525" cy="2992045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2924131" y="1577003"/>
            <a:ext cx="5472000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Linear actuator </a:t>
            </a:r>
            <a:r>
              <a:rPr lang="en-US" dirty="0" smtClean="0"/>
              <a:t>– </a:t>
            </a:r>
            <a:r>
              <a:rPr lang="ru-RU" dirty="0" smtClean="0"/>
              <a:t>линейный электропривод на винтовой придаче с модульной системой замены двигателя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619364"/>
            <a:ext cx="4274049" cy="857973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можно легко отсоединить и использовать его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47" y="2343256"/>
            <a:ext cx="4989932" cy="2739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15" y="2307045"/>
            <a:ext cx="4097432" cy="2775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3288138" y="1039042"/>
            <a:ext cx="5472000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Drill </a:t>
            </a:r>
            <a:r>
              <a:rPr lang="en-US" dirty="0" smtClean="0"/>
              <a:t>– </a:t>
            </a:r>
            <a:r>
              <a:rPr lang="ru-RU" dirty="0" smtClean="0"/>
              <a:t>электрическая дрель с модульной системой замены двигателя и аккумулятора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511122"/>
            <a:ext cx="4274049" cy="9662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и аккумулятор легко отсоединить и используются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25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9" y="2446351"/>
            <a:ext cx="4035555" cy="2553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21" y="2446351"/>
            <a:ext cx="4415817" cy="263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Стрелка вправо 10"/>
          <p:cNvSpPr/>
          <p:nvPr/>
        </p:nvSpPr>
        <p:spPr>
          <a:xfrm>
            <a:off x="5253577" y="3458832"/>
            <a:ext cx="1089061" cy="6883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Текст 2">
            <a:extLst>
              <a:ext uri="{FF2B5EF4-FFF2-40B4-BE49-F238E27FC236}">
                <a16:creationId xmlns="" xmlns:a16="http://schemas.microsoft.com/office/drawing/2014/main" id="{97C06D93-65F2-4552-88CF-83318CBE2CFC}"/>
              </a:ext>
            </a:extLst>
          </p:cNvPr>
          <p:cNvSpPr txBox="1">
            <a:spLocks/>
          </p:cNvSpPr>
          <p:nvPr/>
        </p:nvSpPr>
        <p:spPr>
          <a:xfrm>
            <a:off x="3062107" y="1099114"/>
            <a:ext cx="5472000" cy="7552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Cutting </a:t>
            </a:r>
            <a:r>
              <a:rPr lang="en-US" b="1" dirty="0"/>
              <a:t>machine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электрическая угловая отрезная машина с модульной системой замены двигателя и аккумулятора</a:t>
            </a:r>
            <a:endParaRPr lang="ru-RU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887114" y="5511122"/>
            <a:ext cx="4274049" cy="966215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Электрический двигатель и аккумулятор легко отсоединить и используются в других механизмах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2" name="Стрелка вверх 11"/>
          <p:cNvSpPr/>
          <p:nvPr/>
        </p:nvSpPr>
        <p:spPr>
          <a:xfrm rot="8553481">
            <a:off x="3369274" y="4642595"/>
            <a:ext cx="450713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Стрелка вверх 21"/>
          <p:cNvSpPr/>
          <p:nvPr/>
        </p:nvSpPr>
        <p:spPr>
          <a:xfrm rot="3001020">
            <a:off x="8323020" y="4720042"/>
            <a:ext cx="404276" cy="815531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82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52_TF16411253.potx" id="{484AC4F0-DFB1-44B1-A48A-4A4E5B9BAE55}" vid="{642D7752-446B-4E16-8C1E-EACC99EB30B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fb0879af-3eba-417a-a55a-ffe6dcd6ca77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6dc4bcd6-49db-4c07-9060-8acfc67cef9f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Геометрическая презентация</Template>
  <TotalTime>0</TotalTime>
  <Words>491</Words>
  <Application>Microsoft Office PowerPoint</Application>
  <PresentationFormat>Широкоэкранный</PresentationFormat>
  <Paragraphs>75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Тема Office</vt:lpstr>
      <vt:lpstr>Universal systems</vt:lpstr>
      <vt:lpstr>В будущем работа в космосе будет такой же обыденной как на Земле сейчас</vt:lpstr>
      <vt:lpstr>Универсальные системы и механизмы сделают исследования экономными</vt:lpstr>
      <vt:lpstr>About</vt:lpstr>
      <vt:lpstr>1. JIB System</vt:lpstr>
      <vt:lpstr>Strength calculation</vt:lpstr>
      <vt:lpstr>2. Universal tools</vt:lpstr>
      <vt:lpstr>Презентация PowerPoint</vt:lpstr>
      <vt:lpstr>Презентация PowerPoint</vt:lpstr>
      <vt:lpstr>How We Developed This Project</vt:lpstr>
      <vt:lpstr>How We Used Space Agency Data in This Project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2020-10-04T13:21:34Z</dcterms:created>
  <dcterms:modified xsi:type="dcterms:W3CDTF">2020-10-04T20:56:39Z</dcterms:modified>
</cp:coreProperties>
</file>